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3" autoAdjust="0"/>
    <p:restoredTop sz="94660"/>
  </p:normalViewPr>
  <p:slideViewPr>
    <p:cSldViewPr>
      <p:cViewPr varScale="1">
        <p:scale>
          <a:sx n="74" d="100"/>
          <a:sy n="74" d="100"/>
        </p:scale>
        <p:origin x="10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1A582-4303-417C-A7F0-359CD699854A}" type="datetimeFigureOut">
              <a:rPr lang="nl-NL" smtClean="0"/>
              <a:pPr/>
              <a:t>6-4-2020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D0B68-AD75-41B7-93CD-52A9B128CE2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531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D0B68-AD75-41B7-93CD-52A9B128CE23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6655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E7EAB-BE5F-490F-82DD-3A1529B01E21}" type="datetime1">
              <a:rPr lang="nl-NL" smtClean="0"/>
              <a:t>6-4-2020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9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44D40-4C91-4C68-B426-445ED09343F2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441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8911-D531-4FE0-9BB6-9F3BA3F04270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207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5AD9-DB58-4250-AE06-9B9328DC8345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938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595D-3076-4D29-886C-52F1274835B4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3926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FD63-2092-432F-A934-C09169B42E6B}" type="datetime1">
              <a:rPr lang="nl-NL" smtClean="0"/>
              <a:t>6-4-2020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661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F881-08EB-4567-A3E3-C6208D05950F}" type="datetime1">
              <a:rPr lang="nl-NL" smtClean="0"/>
              <a:t>6-4-2020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76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C0FDD-737C-4655-96AD-FF56C678EC56}" type="datetime1">
              <a:rPr lang="nl-NL" smtClean="0"/>
              <a:t>6-4-2020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624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01B8-0634-4B58-AE84-42A1A514D173}" type="datetime1">
              <a:rPr lang="nl-NL" smtClean="0"/>
              <a:t>6-4-2020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581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688A-5A6B-46CF-9F35-09B947D75B91}" type="datetime1">
              <a:rPr lang="nl-NL" smtClean="0"/>
              <a:t>6-4-2020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457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7442-C073-4930-8FC8-1DA6A56E2C5B}" type="datetime1">
              <a:rPr lang="nl-NL" smtClean="0"/>
              <a:t>6-4-2020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872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F350-1DE6-4977-B2C5-EBF8E58A239F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5389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3C63-2E0A-418E-992E-2E7ADEE2CB03}" type="datetime1">
              <a:rPr lang="nl-NL" smtClean="0"/>
              <a:t>6-4-2020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306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DE0B-3E91-4709-A2DF-18FBD10048A9}" type="datetime1">
              <a:rPr lang="nl-NL" smtClean="0"/>
              <a:t>6-4-2020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17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752B-9AE4-462D-B47A-8CC1CA510433}" type="datetime1">
              <a:rPr lang="nl-NL" smtClean="0"/>
              <a:t>6-4-2020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189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13B52-4F21-4B7D-8DBB-034A579BCD07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41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D73DF-D7DE-4378-AC23-867A4B23F552}" type="datetime1">
              <a:rPr lang="nl-NL" smtClean="0"/>
              <a:t>6-4-2020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505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477D61C-99CA-4740-B6DC-1ADB8F32B489}" type="datetime1">
              <a:rPr lang="nl-NL" smtClean="0"/>
              <a:t>6-4-2020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AE26B12-7661-45D2-9480-E32F73745E1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451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smtClean="0"/>
              <a:t>Theorie van de Praktijk </a:t>
            </a:r>
            <a:endParaRPr lang="nl-NL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6400800" cy="1752600"/>
          </a:xfrm>
        </p:spPr>
        <p:txBody>
          <a:bodyPr/>
          <a:lstStyle/>
          <a:p>
            <a:r>
              <a:rPr lang="nl-NL" dirty="0" smtClean="0">
                <a:solidFill>
                  <a:schemeClr val="tx1"/>
                </a:solidFill>
              </a:rPr>
              <a:t>Hygiëne – Medicamenten</a:t>
            </a:r>
          </a:p>
          <a:p>
            <a:r>
              <a:rPr lang="nl-NL" dirty="0">
                <a:solidFill>
                  <a:schemeClr val="tx1"/>
                </a:solidFill>
              </a:rPr>
              <a:t>i</a:t>
            </a:r>
            <a:r>
              <a:rPr lang="nl-NL" dirty="0" smtClean="0">
                <a:solidFill>
                  <a:schemeClr val="tx1"/>
                </a:solidFill>
              </a:rPr>
              <a:t>n de pedicure praktijk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5" name="Tijdelijke aanduiding voor voettekst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24" name="Tijdelijke aanduiding voor dianumm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1</a:t>
            </a:fld>
            <a:endParaRPr lang="nl-NL"/>
          </a:p>
        </p:txBody>
      </p:sp>
      <p:pic>
        <p:nvPicPr>
          <p:cNvPr id="1036" name="Picture 12" descr="C:\Users\gebruiker\AppData\Local\Microsoft\Windows\INetCache\IE\I29AAUKF\betadine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6672"/>
            <a:ext cx="2857500" cy="1504950"/>
          </a:xfrm>
          <a:prstGeom prst="rect">
            <a:avLst/>
          </a:prstGeom>
          <a:noFill/>
        </p:spPr>
      </p:pic>
      <p:sp>
        <p:nvSpPr>
          <p:cNvPr id="1038" name="AutoShape 14" descr="Afbeeldingsresultaten voor calendula zalf"/>
          <p:cNvSpPr>
            <a:spLocks noChangeAspect="1" noChangeArrowheads="1"/>
          </p:cNvSpPr>
          <p:nvPr/>
        </p:nvSpPr>
        <p:spPr bwMode="auto">
          <a:xfrm>
            <a:off x="155575" y="-890588"/>
            <a:ext cx="1866900" cy="1866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40" name="AutoShape 16" descr="Afbeeldingsresultaten voor calendula zalf"/>
          <p:cNvSpPr>
            <a:spLocks noChangeAspect="1" noChangeArrowheads="1"/>
          </p:cNvSpPr>
          <p:nvPr/>
        </p:nvSpPr>
        <p:spPr bwMode="auto">
          <a:xfrm>
            <a:off x="155575" y="-890588"/>
            <a:ext cx="1866900" cy="18669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42" name="Picture 18" descr="Afbeeldingsresultaten voor calendula zal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548680"/>
            <a:ext cx="1943100" cy="1866901"/>
          </a:xfrm>
          <a:prstGeom prst="rect">
            <a:avLst/>
          </a:prstGeom>
          <a:noFill/>
        </p:spPr>
      </p:pic>
      <p:sp>
        <p:nvSpPr>
          <p:cNvPr id="1044" name="AutoShape 20" descr="Afbeeldingsresultaten voor pedicure schorten"/>
          <p:cNvSpPr>
            <a:spLocks noChangeAspect="1" noChangeArrowheads="1"/>
          </p:cNvSpPr>
          <p:nvPr/>
        </p:nvSpPr>
        <p:spPr bwMode="auto">
          <a:xfrm>
            <a:off x="155575" y="-966788"/>
            <a:ext cx="2076450" cy="2028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46" name="AutoShape 22" descr="Afbeeldingsresultaten voor pedicure schorten"/>
          <p:cNvSpPr>
            <a:spLocks noChangeAspect="1" noChangeArrowheads="1"/>
          </p:cNvSpPr>
          <p:nvPr/>
        </p:nvSpPr>
        <p:spPr bwMode="auto">
          <a:xfrm>
            <a:off x="155575" y="-966788"/>
            <a:ext cx="2076450" cy="2028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48" name="Picture 24" descr="Afbeeldingsresultaten voor pedicure schort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221088"/>
            <a:ext cx="2000250" cy="1885950"/>
          </a:xfrm>
          <a:prstGeom prst="rect">
            <a:avLst/>
          </a:prstGeom>
          <a:noFill/>
        </p:spPr>
      </p:pic>
      <p:sp>
        <p:nvSpPr>
          <p:cNvPr id="1050" name="AutoShape 26" descr="Afbeeldingsresultaten voor nitril handschoenen"/>
          <p:cNvSpPr>
            <a:spLocks noChangeAspect="1" noChangeArrowheads="1"/>
          </p:cNvSpPr>
          <p:nvPr/>
        </p:nvSpPr>
        <p:spPr bwMode="auto">
          <a:xfrm>
            <a:off x="155575" y="-966788"/>
            <a:ext cx="2028825" cy="2028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52" name="AutoShape 28" descr="Afbeeldingsresultaten voor nitril handschoenen"/>
          <p:cNvSpPr>
            <a:spLocks noChangeAspect="1" noChangeArrowheads="1"/>
          </p:cNvSpPr>
          <p:nvPr/>
        </p:nvSpPr>
        <p:spPr bwMode="auto">
          <a:xfrm>
            <a:off x="155575" y="-966788"/>
            <a:ext cx="2038350" cy="2028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54" name="Picture 30" descr="Afbeeldingsresultaten voor nitril handschoen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3134" y="4221088"/>
            <a:ext cx="1885950" cy="1885950"/>
          </a:xfrm>
          <a:prstGeom prst="rect">
            <a:avLst/>
          </a:prstGeom>
          <a:noFill/>
        </p:spPr>
      </p:pic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70759" y="15945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013176" y="1"/>
            <a:ext cx="14471846" cy="1412775"/>
          </a:xfrm>
        </p:spPr>
        <p:txBody>
          <a:bodyPr/>
          <a:lstStyle/>
          <a:p>
            <a:r>
              <a:rPr lang="nl-NL" b="1" dirty="0" smtClean="0"/>
              <a:t>Hygiëne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251520" y="1835261"/>
            <a:ext cx="8686800" cy="4391510"/>
          </a:xfrm>
        </p:spPr>
        <p:txBody>
          <a:bodyPr>
            <a:normAutofit/>
          </a:bodyPr>
          <a:lstStyle/>
          <a:p>
            <a:r>
              <a:rPr lang="nl-NL" dirty="0" smtClean="0"/>
              <a:t>Hygiëne (Grieks: Hygieia) = gezondheidsleer</a:t>
            </a:r>
            <a:endParaRPr lang="nl-NL" dirty="0"/>
          </a:p>
          <a:p>
            <a:r>
              <a:rPr lang="nl-NL" dirty="0" smtClean="0"/>
              <a:t>Wij werken volgens de Code thuis en ambulant</a:t>
            </a:r>
          </a:p>
          <a:p>
            <a:r>
              <a:rPr lang="nl-NL" dirty="0" smtClean="0"/>
              <a:t>Wij werken volgens de WIP in zorginstellingen</a:t>
            </a:r>
          </a:p>
          <a:p>
            <a:endParaRPr lang="nl-NL" dirty="0" smtClean="0"/>
          </a:p>
          <a:p>
            <a:pPr>
              <a:buNone/>
            </a:pPr>
            <a:r>
              <a:rPr lang="nl-NL" sz="3000" dirty="0" smtClean="0"/>
              <a:t>Doel: </a:t>
            </a:r>
          </a:p>
          <a:p>
            <a:r>
              <a:rPr lang="nl-NL" sz="2800" dirty="0" smtClean="0"/>
              <a:t>Het voorkomen van het ontstaan van voetcomplicaties</a:t>
            </a:r>
          </a:p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2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0244" y="0"/>
            <a:ext cx="1456556" cy="1835261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1920" y="35544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Soorten hygiëne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Algemene hygiëne</a:t>
            </a:r>
          </a:p>
          <a:p>
            <a:r>
              <a:rPr lang="nl-NL" dirty="0" smtClean="0"/>
              <a:t>Geestelijke hygiëne</a:t>
            </a:r>
          </a:p>
          <a:p>
            <a:r>
              <a:rPr lang="nl-NL" dirty="0" smtClean="0"/>
              <a:t>Milieu hygiëne</a:t>
            </a:r>
          </a:p>
          <a:p>
            <a:r>
              <a:rPr lang="nl-NL" dirty="0" smtClean="0"/>
              <a:t>Water hygiëne</a:t>
            </a:r>
          </a:p>
          <a:p>
            <a:r>
              <a:rPr lang="nl-NL" dirty="0" smtClean="0"/>
              <a:t>Arbeidshygiëne</a:t>
            </a:r>
          </a:p>
          <a:p>
            <a:r>
              <a:rPr lang="nl-NL" dirty="0" smtClean="0"/>
              <a:t>Bedrijfshygiëne</a:t>
            </a:r>
          </a:p>
          <a:p>
            <a:r>
              <a:rPr lang="nl-NL" dirty="0" smtClean="0"/>
              <a:t>Etc.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27163" t="21664" r="19288" b="11038"/>
          <a:stretch/>
        </p:blipFill>
        <p:spPr>
          <a:xfrm>
            <a:off x="5724128" y="2783061"/>
            <a:ext cx="2577128" cy="2160240"/>
          </a:xfrm>
          <a:prstGeom prst="rect">
            <a:avLst/>
          </a:prstGeom>
        </p:spPr>
      </p:pic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Hygiëne</a:t>
            </a:r>
            <a:endParaRPr lang="nl-NL" b="1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Algemene hygiëne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Woonplek</a:t>
            </a:r>
          </a:p>
          <a:p>
            <a:r>
              <a:rPr lang="nl-NL" dirty="0" smtClean="0"/>
              <a:t>Slaapplek</a:t>
            </a:r>
          </a:p>
          <a:p>
            <a:r>
              <a:rPr lang="nl-NL" dirty="0" smtClean="0"/>
              <a:t>Eten</a:t>
            </a:r>
          </a:p>
          <a:p>
            <a:r>
              <a:rPr lang="nl-NL" dirty="0" smtClean="0"/>
              <a:t>geluidsoverlast</a:t>
            </a:r>
          </a:p>
          <a:p>
            <a:r>
              <a:rPr lang="nl-NL" dirty="0" smtClean="0"/>
              <a:t>Afvalverwerking</a:t>
            </a:r>
          </a:p>
          <a:p>
            <a:r>
              <a:rPr lang="nl-NL" dirty="0" smtClean="0"/>
              <a:t>Enz.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smtClean="0"/>
              <a:t>Geestelijke hygiëne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l-NL" dirty="0" smtClean="0"/>
              <a:t>Rust</a:t>
            </a:r>
          </a:p>
          <a:p>
            <a:r>
              <a:rPr lang="nl-NL" dirty="0" smtClean="0"/>
              <a:t>Reinheid</a:t>
            </a:r>
          </a:p>
          <a:p>
            <a:r>
              <a:rPr lang="nl-NL" dirty="0" smtClean="0"/>
              <a:t>Regelmaat</a:t>
            </a:r>
          </a:p>
          <a:p>
            <a:pPr>
              <a:buNone/>
            </a:pP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4</a:t>
            </a:fld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6873" t="3800" r="3800" b="18501"/>
          <a:stretch/>
        </p:blipFill>
        <p:spPr>
          <a:xfrm>
            <a:off x="3380631" y="3441833"/>
            <a:ext cx="2382738" cy="2682150"/>
          </a:xfrm>
          <a:prstGeom prst="rect">
            <a:avLst/>
          </a:prstGeom>
        </p:spPr>
      </p:pic>
      <p:pic>
        <p:nvPicPr>
          <p:cNvPr id="10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Hygiëne</a:t>
            </a:r>
            <a:endParaRPr lang="nl-NL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Milieu hygiëne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NL" dirty="0" smtClean="0"/>
              <a:t>Energiebesparing in de praktijk</a:t>
            </a:r>
          </a:p>
          <a:p>
            <a:r>
              <a:rPr lang="nl-NL" dirty="0" smtClean="0"/>
              <a:t>Acties om het energie verbruik te minderen</a:t>
            </a:r>
          </a:p>
          <a:p>
            <a:r>
              <a:rPr lang="nl-NL" dirty="0" smtClean="0"/>
              <a:t>Isolatie</a:t>
            </a:r>
          </a:p>
          <a:p>
            <a:r>
              <a:rPr lang="nl-NL" dirty="0" smtClean="0"/>
              <a:t>Afvoer gevaarlijke stoffen</a:t>
            </a:r>
          </a:p>
          <a:p>
            <a:r>
              <a:rPr lang="nl-NL" dirty="0" smtClean="0"/>
              <a:t>Afvoer afval stoffen</a:t>
            </a:r>
          </a:p>
          <a:p>
            <a:r>
              <a:rPr lang="nl-NL" dirty="0" smtClean="0"/>
              <a:t>Verlichting 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 smtClean="0"/>
              <a:t>Water hygiëne</a:t>
            </a:r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nl-NL" dirty="0" smtClean="0"/>
              <a:t>Spray vloeistof</a:t>
            </a:r>
          </a:p>
          <a:p>
            <a:r>
              <a:rPr lang="nl-NL" dirty="0" smtClean="0"/>
              <a:t>Boiler gebruik</a:t>
            </a:r>
          </a:p>
          <a:p>
            <a:r>
              <a:rPr lang="nl-NL" dirty="0" smtClean="0"/>
              <a:t>Stilstaand water</a:t>
            </a:r>
          </a:p>
          <a:p>
            <a:pPr lvl="1"/>
            <a:r>
              <a:rPr lang="nl-NL" dirty="0" smtClean="0"/>
              <a:t>Legionella</a:t>
            </a:r>
          </a:p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9550" y="19559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nl-NL" sz="3600" b="1" dirty="0" smtClean="0"/>
              <a:t>Arbeidshygiëne, persoonlijke hygiëne pedicure</a:t>
            </a:r>
            <a:endParaRPr lang="nl-NL" sz="36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107504" y="1600200"/>
            <a:ext cx="9036496" cy="5257800"/>
          </a:xfrm>
        </p:spPr>
        <p:txBody>
          <a:bodyPr>
            <a:normAutofit fontScale="85000" lnSpcReduction="20000"/>
          </a:bodyPr>
          <a:lstStyle/>
          <a:p>
            <a:r>
              <a:rPr lang="nl-NL" dirty="0" smtClean="0"/>
              <a:t>Werkkleding</a:t>
            </a:r>
          </a:p>
          <a:p>
            <a:pPr lvl="1"/>
            <a:r>
              <a:rPr lang="nl-NL" sz="2400" dirty="0" smtClean="0"/>
              <a:t>Handschoenen / schort / bril / masker</a:t>
            </a:r>
          </a:p>
          <a:p>
            <a:r>
              <a:rPr lang="nl-NL" dirty="0" smtClean="0"/>
              <a:t>Handschoenen</a:t>
            </a:r>
          </a:p>
          <a:p>
            <a:r>
              <a:rPr lang="nl-NL" dirty="0" smtClean="0"/>
              <a:t>Handreiniging / desinfectie</a:t>
            </a:r>
          </a:p>
          <a:p>
            <a:pPr lvl="1"/>
            <a:r>
              <a:rPr lang="nl-NL" sz="2400" dirty="0" smtClean="0"/>
              <a:t>Handen wassen / toegelaten middelen voor intacte en niet intacte huid / voor apparatuur / instrumenten / oppervlakten</a:t>
            </a:r>
          </a:p>
          <a:p>
            <a:r>
              <a:rPr lang="nl-NL" dirty="0" smtClean="0"/>
              <a:t>Vaccinatie: </a:t>
            </a:r>
            <a:r>
              <a:rPr lang="nl-NL" sz="2800" dirty="0" smtClean="0"/>
              <a:t> </a:t>
            </a:r>
            <a:r>
              <a:rPr lang="nl-NL" sz="2400" dirty="0" smtClean="0"/>
              <a:t>Hepatitis B</a:t>
            </a:r>
          </a:p>
          <a:p>
            <a:r>
              <a:rPr lang="nl-NL" dirty="0" smtClean="0"/>
              <a:t>Afdekken van wondjes</a:t>
            </a:r>
          </a:p>
          <a:p>
            <a:r>
              <a:rPr lang="nl-NL" dirty="0" smtClean="0"/>
              <a:t>Snij-, prikincidenten </a:t>
            </a:r>
          </a:p>
          <a:p>
            <a:pPr lvl="1"/>
            <a:r>
              <a:rPr lang="nl-NL" sz="2400" dirty="0" smtClean="0"/>
              <a:t>Melden bij de GGD bij besmette instrumenten</a:t>
            </a:r>
          </a:p>
          <a:p>
            <a:r>
              <a:rPr lang="nl-NL" dirty="0" smtClean="0"/>
              <a:t>Handelen bij huidbeschadiging van de cliënt</a:t>
            </a:r>
          </a:p>
          <a:p>
            <a:pPr lvl="1"/>
            <a:r>
              <a:rPr lang="nl-NL" sz="2400" dirty="0" smtClean="0"/>
              <a:t>Wondprotocol </a:t>
            </a:r>
          </a:p>
          <a:p>
            <a:r>
              <a:rPr lang="nl-NL" dirty="0" smtClean="0"/>
              <a:t>Omgaan van fysieke belasting</a:t>
            </a:r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© Ilonka Stubbe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26B12-7661-45D2-9480-E32F73745E14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4098" name="Picture 2" descr="Afbeeldingsresultaten voor pedicure br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484784"/>
            <a:ext cx="1562100" cy="1562100"/>
          </a:xfrm>
          <a:prstGeom prst="rect">
            <a:avLst/>
          </a:prstGeom>
          <a:noFill/>
        </p:spPr>
      </p:pic>
      <p:pic>
        <p:nvPicPr>
          <p:cNvPr id="4100" name="Picture 4" descr="Afbeeldingsresultaten voor klein wondj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9332" y="3789040"/>
            <a:ext cx="2334668" cy="1440160"/>
          </a:xfrm>
          <a:prstGeom prst="rect">
            <a:avLst/>
          </a:prstGeom>
          <a:noFill/>
        </p:spPr>
      </p:pic>
      <p:pic>
        <p:nvPicPr>
          <p:cNvPr id="4102" name="Picture 6" descr="De bronafbeelding bekijk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5777731"/>
            <a:ext cx="1878054" cy="1080269"/>
          </a:xfrm>
          <a:prstGeom prst="rect">
            <a:avLst/>
          </a:prstGeom>
          <a:noFill/>
        </p:spPr>
      </p:pic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0952" y="42598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ruppel">
  <a:themeElements>
    <a:clrScheme name="Druppel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uppel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uppe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Druppel</Template>
  <TotalTime>825</TotalTime>
  <Words>192</Words>
  <Application>Microsoft Office PowerPoint</Application>
  <PresentationFormat>Diavoorstelling (4:3)</PresentationFormat>
  <Paragraphs>69</Paragraphs>
  <Slides>6</Slides>
  <Notes>1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Tw Cen MT</vt:lpstr>
      <vt:lpstr>Druppel</vt:lpstr>
      <vt:lpstr>Theorie van de Praktijk </vt:lpstr>
      <vt:lpstr>Hygiëne</vt:lpstr>
      <vt:lpstr>Soorten hygiëne</vt:lpstr>
      <vt:lpstr>Hygiëne</vt:lpstr>
      <vt:lpstr>Hygiëne</vt:lpstr>
      <vt:lpstr>Arbeidshygiëne, persoonlijke hygiëne pedicure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Theorie van de Praktijk 2</dc:title>
  <dc:creator>Mireille MMPedicure</dc:creator>
  <cp:lastModifiedBy>ilonka stubbe</cp:lastModifiedBy>
  <cp:revision>61</cp:revision>
  <dcterms:created xsi:type="dcterms:W3CDTF">2018-09-24T14:16:26Z</dcterms:created>
  <dcterms:modified xsi:type="dcterms:W3CDTF">2020-04-06T13:53:16Z</dcterms:modified>
</cp:coreProperties>
</file>